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1581336c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1581336c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1581336c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1581336c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1581336c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1581336c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81336c7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81336c7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1581336c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1581336c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1581336c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1581336c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1581336c7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1581336c7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1581336c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1581336c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15f952c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15f952c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15f952ce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15f952ce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1581336c7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1581336c7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15f952ce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15f952ce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1581336c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1581336c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1581336c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1581336c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1581336c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1581336c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1581336c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1581336c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1581336c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1581336c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1581336c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1581336c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1581336c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1581336c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1.jpg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itizen.odessa.ua/projects/2017/2017-1186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itizen.odessa.ua/projects/2017/2017-1047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itizen.odessa.ua/projects/2018/2018-2077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856625"/>
            <a:ext cx="8520600" cy="214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400"/>
              <a:t>Аналітичний звіт </a:t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400"/>
              <a:t>“Громадський бюджет Одеси: проблеми та рішення”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00" y="3548125"/>
            <a:ext cx="1211975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275" y="3782625"/>
            <a:ext cx="98107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9143" y="3782651"/>
            <a:ext cx="2587782" cy="6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"/>
            <a:ext cx="9144001" cy="207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350" y="0"/>
            <a:ext cx="39364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4">
            <a:alphaModFix/>
          </a:blip>
          <a:srcRect b="25932" l="18436" r="17279" t="2745"/>
          <a:stretch/>
        </p:blipFill>
        <p:spPr>
          <a:xfrm>
            <a:off x="1546151" y="257025"/>
            <a:ext cx="6051700" cy="44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6100" y="257025"/>
            <a:ext cx="6711812" cy="447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488" y="0"/>
            <a:ext cx="323702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 rotWithShape="1">
          <a:blip r:embed="rId4">
            <a:alphaModFix/>
          </a:blip>
          <a:srcRect b="25020" l="0" r="-2648" t="0"/>
          <a:stretch/>
        </p:blipFill>
        <p:spPr>
          <a:xfrm>
            <a:off x="246525" y="283300"/>
            <a:ext cx="8650951" cy="45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150" y="157825"/>
            <a:ext cx="7897725" cy="482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0876" y="0"/>
            <a:ext cx="290225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7075" y="290363"/>
            <a:ext cx="6849849" cy="45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5850" y="76200"/>
            <a:ext cx="6352309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8950" y="0"/>
            <a:ext cx="57660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5" y="33325"/>
            <a:ext cx="8477250" cy="50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0"/>
            <a:ext cx="77152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Недоліки нормативних актів</a:t>
            </a:r>
            <a:endParaRPr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uk" sz="2000"/>
              <a:t>загальний характер положення про громадський бюджет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uk" sz="2000"/>
              <a:t>концентрація повноважень в руках міського голови: визначення загальних витрат  та витрат на проект, кількості підписів, строки виконання, затвердження складу комісії з питань громадського бюджету, типи проектів за сферами реалізації…)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uk" sz="2000"/>
              <a:t>відсутність порядку обрання членів комісії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uk" sz="2000"/>
              <a:t>відсутність механізму контролю за реалізацією проектів з боку авторів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/>
              <a:t>Зміни громадського бюджету повинні забезпечити:</a:t>
            </a:r>
            <a:endParaRPr sz="2400"/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uk" sz="2400">
                <a:solidFill>
                  <a:schemeClr val="dk1"/>
                </a:solidFill>
              </a:rPr>
              <a:t>Стійкість</a:t>
            </a:r>
            <a:r>
              <a:rPr lang="uk" sz="2400">
                <a:solidFill>
                  <a:schemeClr val="dk1"/>
                </a:solidFill>
              </a:rPr>
              <a:t> - забезпечення довготривалого, стабільного функціонування та взаємодії з громадою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uk" sz="2400">
                <a:solidFill>
                  <a:schemeClr val="dk1"/>
                </a:solidFill>
              </a:rPr>
              <a:t>Відкритість</a:t>
            </a:r>
            <a:r>
              <a:rPr lang="uk" sz="2400">
                <a:solidFill>
                  <a:schemeClr val="dk1"/>
                </a:solidFill>
              </a:rPr>
              <a:t> та зрозумілість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uk" sz="2400">
                <a:solidFill>
                  <a:schemeClr val="dk1"/>
                </a:solidFill>
              </a:rPr>
              <a:t>Ефективність</a:t>
            </a:r>
            <a:r>
              <a:rPr lang="uk" sz="2400">
                <a:solidFill>
                  <a:schemeClr val="dk1"/>
                </a:solidFill>
              </a:rPr>
              <a:t> використання коштів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Стійкість</a:t>
            </a:r>
            <a:endParaRPr/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uk">
                <a:solidFill>
                  <a:schemeClr val="dk1"/>
                </a:solidFill>
              </a:rPr>
              <a:t>Всі основні параметри громадського бюджету прописати в положенні: обсяги фінансування, календар проведення, сфери застосування, порядок створення комісії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uk">
                <a:solidFill>
                  <a:schemeClr val="dk1"/>
                </a:solidFill>
              </a:rPr>
              <a:t>Представники в комісії мають обиратись тими, кого вони представляють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uk">
                <a:solidFill>
                  <a:schemeClr val="dk1"/>
                </a:solidFill>
              </a:rPr>
              <a:t>Школа громадського бюджету, як платформа для навчання та консультацій з доступом оналайн та офайн.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uk">
                <a:solidFill>
                  <a:schemeClr val="dk1"/>
                </a:solidFill>
              </a:rPr>
              <a:t>Оплата робочого часу чиновників витраченого на громадський бюджет.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Відкритість</a:t>
            </a:r>
            <a:endParaRPr/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</a:rPr>
              <a:t>1</a:t>
            </a:r>
            <a:r>
              <a:rPr lang="uk">
                <a:solidFill>
                  <a:schemeClr val="dk1"/>
                </a:solidFill>
              </a:rPr>
              <a:t>.Вся інформація про громадський бюджет на одному сайті (анонси, трансляції, записи , протоколи, звіти, голосування)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2</a:t>
            </a:r>
            <a:r>
              <a:rPr lang="uk">
                <a:solidFill>
                  <a:schemeClr val="dk1"/>
                </a:solidFill>
              </a:rPr>
              <a:t>.Звіт повинен включати в себе всю інформацію по проектах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3</a:t>
            </a:r>
            <a:r>
              <a:rPr lang="uk">
                <a:solidFill>
                  <a:schemeClr val="dk1"/>
                </a:solidFill>
              </a:rPr>
              <a:t>.Реклама у ЗМІ, зовнішніх носіях, інформаційні таблички на об’єктах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Ефективність</a:t>
            </a:r>
            <a:endParaRPr/>
          </a:p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</a:rPr>
              <a:t>1.Всі закупівлі за відкритими торгами</a:t>
            </a:r>
            <a:endParaRPr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</a:rPr>
              <a:t>2.</a:t>
            </a:r>
            <a:r>
              <a:rPr lang="uk">
                <a:solidFill>
                  <a:schemeClr val="dk1"/>
                </a:solidFill>
              </a:rPr>
              <a:t>Дієвий</a:t>
            </a:r>
            <a:r>
              <a:rPr lang="uk">
                <a:solidFill>
                  <a:schemeClr val="dk1"/>
                </a:solidFill>
              </a:rPr>
              <a:t> авторський контроль та нагляд: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uk">
                <a:solidFill>
                  <a:schemeClr val="dk1"/>
                </a:solidFill>
              </a:rPr>
              <a:t>долучення до розробки детального плану та кошторису реалізації проекту, чи/та тендерної документації (технічного завдання);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uk">
                <a:solidFill>
                  <a:schemeClr val="dk1"/>
                </a:solidFill>
              </a:rPr>
              <a:t>Можливість ознайомлення з проектами угод з підрядниками чи актами виконаних робіт перед їх підписанням;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uk">
                <a:solidFill>
                  <a:schemeClr val="dk1"/>
                </a:solidFill>
              </a:rPr>
              <a:t>Безперешкодний доступ до об’єкта, на якому відбувається реалізація проекту громадського бюджету, та надання даних про контактну особу від підрядника, що відповідає за реалізацію проекту.</a:t>
            </a:r>
            <a:endParaRPr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Принципи громадського бюджету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uk" sz="2000">
                <a:solidFill>
                  <a:schemeClr val="dk1"/>
                </a:solidFill>
              </a:rPr>
              <a:t>Обов’язковість виконання проектів, які перемогли під час голосування. (в цьому полягає пряма участь мешканців міста в його управлінні)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uk" sz="2000">
                <a:solidFill>
                  <a:schemeClr val="dk1"/>
                </a:solidFill>
              </a:rPr>
              <a:t>Сталий, циклічний характер (реалізується кожного року) 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uk" sz="2000">
                <a:solidFill>
                  <a:schemeClr val="dk1"/>
                </a:solidFill>
              </a:rPr>
              <a:t>Плюралізм та відкритість. Громадський бюджет - це насамперед, платформа для дискусій, прийняття спільних рішень громади (і влади і звичайних мешканців)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1666700"/>
            <a:ext cx="8520600" cy="7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Дякую за увагу!</a:t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25" y="152400"/>
            <a:ext cx="8088558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43" y="6"/>
            <a:ext cx="83389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13" y="0"/>
            <a:ext cx="839497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50" y="0"/>
            <a:ext cx="829910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169400"/>
            <a:ext cx="85206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Якість звітування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4635300"/>
            <a:ext cx="85206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проект </a:t>
            </a:r>
            <a:r>
              <a:rPr lang="uk">
                <a:solidFill>
                  <a:schemeClr val="dk1"/>
                </a:solidFill>
                <a:uFill>
                  <a:noFill/>
                </a:uFill>
                <a:hlinkClick r:id="rId3"/>
              </a:rPr>
              <a:t>«Спорт, як потужний соціалізуючий фактор розвитку громади»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-3750" l="0" r="0" t="9053"/>
          <a:stretch/>
        </p:blipFill>
        <p:spPr>
          <a:xfrm>
            <a:off x="1304064" y="719175"/>
            <a:ext cx="6535875" cy="39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3996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проект  </a:t>
            </a:r>
            <a:r>
              <a:rPr lang="uk">
                <a:solidFill>
                  <a:schemeClr val="dk1"/>
                </a:solidFill>
                <a:uFill>
                  <a:noFill/>
                </a:uFill>
                <a:hlinkClick r:id="rId3"/>
              </a:rPr>
              <a:t>«Доступні та безпечні підземні переходи на залізничному вокзалі»</a:t>
            </a:r>
            <a:r>
              <a:rPr lang="uk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8228" l="0" r="0" t="9978"/>
          <a:stretch/>
        </p:blipFill>
        <p:spPr>
          <a:xfrm>
            <a:off x="1053375" y="142075"/>
            <a:ext cx="7037245" cy="38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4111725"/>
            <a:ext cx="85206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проект </a:t>
            </a:r>
            <a:r>
              <a:rPr lang="uk">
                <a:solidFill>
                  <a:schemeClr val="dk1"/>
                </a:solidFill>
                <a:uFill>
                  <a:noFill/>
                </a:uFill>
                <a:hlinkClick r:id="rId3"/>
              </a:rPr>
              <a:t>“Благоустрій сквера "Жюлі Лассан"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2950" y="215350"/>
            <a:ext cx="5858092" cy="38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